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Nunito Sans Light" charset="1" panose="00000400000000000000"/>
      <p:regular r:id="rId17"/>
    </p:embeddedFont>
    <p:embeddedFont>
      <p:font typeface="Nunito Sans" charset="1" panose="000005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1239766">
            <a:off x="10888090" y="3032685"/>
            <a:ext cx="4803408" cy="9761726"/>
            <a:chOff x="0" y="0"/>
            <a:chExt cx="5001260" cy="101638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47311" t="0" r="-142028" b="0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1239766">
            <a:off x="14773803" y="-7187446"/>
            <a:ext cx="4803408" cy="9761726"/>
            <a:chOff x="0" y="0"/>
            <a:chExt cx="5001260" cy="101638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-27729" t="0" r="-114395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1239766">
            <a:off x="14848636" y="8093720"/>
            <a:ext cx="4803408" cy="9761726"/>
            <a:chOff x="0" y="0"/>
            <a:chExt cx="5001260" cy="101638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47311" t="0" r="-142028" b="0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1239766">
            <a:off x="18518170" y="-1636538"/>
            <a:ext cx="4803408" cy="9761726"/>
            <a:chOff x="0" y="0"/>
            <a:chExt cx="5001260" cy="1016381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47311" t="0" r="-142028" b="0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1239766">
            <a:off x="8417949" y="-5521940"/>
            <a:ext cx="4803408" cy="9761726"/>
            <a:chOff x="0" y="0"/>
            <a:chExt cx="5001260" cy="1016381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45822" t="0" r="-173889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408966" y="5433453"/>
            <a:ext cx="7530313" cy="3382433"/>
            <a:chOff x="0" y="0"/>
            <a:chExt cx="10040417" cy="4509911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209550"/>
              <a:ext cx="10040417" cy="2515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5960"/>
                </a:lnSpc>
                <a:spcBef>
                  <a:spcPct val="0"/>
                </a:spcBef>
              </a:pPr>
              <a:r>
                <a:rPr lang="en-US" sz="11400">
                  <a:solidFill>
                    <a:srgbClr val="F8F8F8"/>
                  </a:solidFill>
                  <a:latin typeface="Nunito Sans Light"/>
                  <a:ea typeface="Nunito Sans Light"/>
                  <a:cs typeface="Nunito Sans Light"/>
                  <a:sym typeface="Nunito Sans Light"/>
                </a:rPr>
                <a:t>MindBridge</a:t>
              </a:r>
            </a:p>
          </p:txBody>
        </p:sp>
        <p:grpSp>
          <p:nvGrpSpPr>
            <p:cNvPr name="Group 19" id="19"/>
            <p:cNvGrpSpPr/>
            <p:nvPr/>
          </p:nvGrpSpPr>
          <p:grpSpPr>
            <a:xfrm rot="0">
              <a:off x="0" y="3137799"/>
              <a:ext cx="7645605" cy="1372112"/>
              <a:chOff x="0" y="0"/>
              <a:chExt cx="10664471" cy="191389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0664471" cy="1913890"/>
              </a:xfrm>
              <a:custGeom>
                <a:avLst/>
                <a:gdLst/>
                <a:ahLst/>
                <a:cxnLst/>
                <a:rect r="r" b="b" t="t" l="l"/>
                <a:pathLst>
                  <a:path h="1913890" w="10664471">
                    <a:moveTo>
                      <a:pt x="10540011" y="1913890"/>
                    </a:moveTo>
                    <a:lnTo>
                      <a:pt x="124460" y="1913890"/>
                    </a:lnTo>
                    <a:cubicBezTo>
                      <a:pt x="55880" y="1913890"/>
                      <a:pt x="0" y="1858010"/>
                      <a:pt x="0" y="178943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0540011" y="0"/>
                    </a:lnTo>
                    <a:cubicBezTo>
                      <a:pt x="10608590" y="0"/>
                      <a:pt x="10664471" y="55880"/>
                      <a:pt x="10664471" y="124460"/>
                    </a:cubicBezTo>
                    <a:lnTo>
                      <a:pt x="10664471" y="1789430"/>
                    </a:lnTo>
                    <a:cubicBezTo>
                      <a:pt x="10664471" y="1858010"/>
                      <a:pt x="10608590" y="1913890"/>
                      <a:pt x="10540011" y="1913890"/>
                    </a:cubicBezTo>
                    <a:close/>
                  </a:path>
                </a:pathLst>
              </a:custGeom>
              <a:solidFill>
                <a:srgbClr val="521887"/>
              </a:solidFill>
            </p:spPr>
          </p:sp>
        </p:grpSp>
        <p:sp>
          <p:nvSpPr>
            <p:cNvPr name="TextBox 21" id="21"/>
            <p:cNvSpPr txBox="true"/>
            <p:nvPr/>
          </p:nvSpPr>
          <p:spPr>
            <a:xfrm rot="0">
              <a:off x="603805" y="3452768"/>
              <a:ext cx="6437995" cy="726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53"/>
                </a:lnSpc>
                <a:spcBef>
                  <a:spcPct val="0"/>
                </a:spcBef>
              </a:pPr>
              <a:r>
                <a:rPr lang="en-US" sz="3252" spc="97">
                  <a:solidFill>
                    <a:srgbClr val="F8F8F8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CodeAI</a:t>
              </a:r>
            </a:p>
          </p:txBody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1297008">
            <a:off x="8435041" y="-5456602"/>
            <a:ext cx="4769223" cy="9692252"/>
            <a:chOff x="0" y="0"/>
            <a:chExt cx="5001260" cy="1016381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6"/>
              <a:stretch>
                <a:fillRect l="-844" t="0" r="-844" b="0"/>
              </a:stretch>
            </a:blipFill>
          </p:spPr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1234417">
            <a:off x="10987304" y="3105428"/>
            <a:ext cx="4604980" cy="9358470"/>
            <a:chOff x="0" y="0"/>
            <a:chExt cx="5001260" cy="1016381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7"/>
              <a:stretch>
                <a:fillRect l="-1131" t="0" r="-1131" b="0"/>
              </a:stretch>
            </a:blip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1358213">
            <a:off x="14827089" y="-6767668"/>
            <a:ext cx="4664519" cy="9479467"/>
            <a:chOff x="0" y="0"/>
            <a:chExt cx="5001260" cy="1016381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8"/>
              <a:stretch>
                <a:fillRect l="-4251" t="0" r="-4251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2905" y="366365"/>
            <a:ext cx="5773074" cy="1029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39"/>
              </a:lnSpc>
            </a:pPr>
            <a:r>
              <a:rPr lang="en-US" sz="6270">
                <a:solidFill>
                  <a:srgbClr val="521887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Implementation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42905" y="1710631"/>
            <a:ext cx="15835736" cy="2962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521887"/>
                </a:solidFill>
                <a:latin typeface="Nunito Sans"/>
                <a:ea typeface="Nunito Sans"/>
                <a:cs typeface="Nunito Sans"/>
                <a:sym typeface="Nunito Sans"/>
              </a:rPr>
              <a:t>LearnNest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521887"/>
                </a:solidFill>
                <a:latin typeface="Nunito Sans"/>
                <a:ea typeface="Nunito Sans"/>
                <a:cs typeface="Nunito Sans"/>
                <a:sym typeface="Nunito Sans"/>
              </a:rPr>
              <a:t>Tools &amp; </a:t>
            </a:r>
            <a:r>
              <a:rPr lang="en-US" sz="3600">
                <a:solidFill>
                  <a:srgbClr val="521887"/>
                </a:solidFill>
                <a:latin typeface="Nunito Sans"/>
                <a:ea typeface="Nunito Sans"/>
                <a:cs typeface="Nunito Sans"/>
                <a:sym typeface="Nunito Sans"/>
              </a:rPr>
              <a:t>Technologies : Flutter for cross-platform mobile development</a:t>
            </a:r>
            <a:r>
              <a:rPr lang="en-US" sz="3600">
                <a:solidFill>
                  <a:srgbClr val="521887"/>
                </a:solidFill>
                <a:latin typeface="Nunito Sans"/>
                <a:ea typeface="Nunito Sans"/>
                <a:cs typeface="Nunito Sans"/>
                <a:sym typeface="Nunito Sans"/>
              </a:rPr>
              <a:t> and Node.js with a MongoDB 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521887"/>
                </a:solidFill>
                <a:latin typeface="Nunito Sans"/>
                <a:ea typeface="Nunito Sans"/>
                <a:cs typeface="Nunito Sans"/>
                <a:sym typeface="Nunito Sans"/>
              </a:rPr>
              <a:t>APIs: Language learning APIs, Mental health APIs</a:t>
            </a:r>
          </a:p>
          <a:p>
            <a:pPr algn="l">
              <a:lnSpc>
                <a:spcPts val="3343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83278" y="4446753"/>
            <a:ext cx="16498386" cy="1889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>
                <a:solidFill>
                  <a:srgbClr val="521887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Chatbot</a:t>
            </a:r>
          </a:p>
          <a:p>
            <a:pPr algn="l" marL="777238" indent="-388619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521887"/>
                </a:solidFill>
                <a:latin typeface="Nunito Sans"/>
                <a:ea typeface="Nunito Sans"/>
                <a:cs typeface="Nunito Sans"/>
                <a:sym typeface="Nunito Sans"/>
              </a:rPr>
              <a:t>Technologies : Dialogflow, Node.js and Flutter</a:t>
            </a:r>
          </a:p>
          <a:p>
            <a:pPr algn="l" marL="777238" indent="-388619" lvl="1">
              <a:lnSpc>
                <a:spcPts val="5039"/>
              </a:lnSpc>
              <a:spcBef>
                <a:spcPct val="0"/>
              </a:spcBef>
              <a:buFont typeface="Arial"/>
              <a:buChar char="•"/>
            </a:pPr>
            <a:r>
              <a:rPr lang="en-US" sz="3599">
                <a:solidFill>
                  <a:srgbClr val="521887"/>
                </a:solidFill>
                <a:latin typeface="Nunito Sans"/>
                <a:ea typeface="Nunito Sans"/>
                <a:cs typeface="Nunito Sans"/>
                <a:sym typeface="Nunito Sans"/>
              </a:rPr>
              <a:t>Dataset: Mental Health in Tech Survey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11763"/>
            <a:ext cx="6162736" cy="1659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12"/>
              </a:lnSpc>
            </a:pPr>
            <a:r>
              <a:rPr lang="en-US" sz="10084">
                <a:solidFill>
                  <a:srgbClr val="521887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Our Team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502951"/>
            <a:ext cx="6162736" cy="3502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86"/>
              </a:lnSpc>
            </a:pPr>
            <a:r>
              <a:rPr lang="en-US" sz="4200">
                <a:solidFill>
                  <a:srgbClr val="521887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Prajakta</a:t>
            </a:r>
          </a:p>
          <a:p>
            <a:pPr algn="l">
              <a:lnSpc>
                <a:spcPts val="5586"/>
              </a:lnSpc>
            </a:pPr>
            <a:r>
              <a:rPr lang="en-US" sz="4200">
                <a:solidFill>
                  <a:srgbClr val="521887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Aishwarya </a:t>
            </a:r>
          </a:p>
          <a:p>
            <a:pPr algn="l">
              <a:lnSpc>
                <a:spcPts val="5586"/>
              </a:lnSpc>
            </a:pPr>
            <a:r>
              <a:rPr lang="en-US" sz="4200">
                <a:solidFill>
                  <a:srgbClr val="521887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Priyadarshni</a:t>
            </a:r>
          </a:p>
          <a:p>
            <a:pPr algn="l">
              <a:lnSpc>
                <a:spcPts val="5586"/>
              </a:lnSpc>
            </a:pPr>
            <a:r>
              <a:rPr lang="en-US" sz="4200">
                <a:solidFill>
                  <a:srgbClr val="521887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Shraddha</a:t>
            </a:r>
          </a:p>
          <a:p>
            <a:pPr algn="l">
              <a:lnSpc>
                <a:spcPts val="5586"/>
              </a:lnSpc>
            </a:pPr>
            <a:r>
              <a:rPr lang="en-US" sz="4200">
                <a:solidFill>
                  <a:srgbClr val="521887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Nishanth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700234" y="510011"/>
            <a:ext cx="4104224" cy="8340809"/>
            <a:chOff x="0" y="0"/>
            <a:chExt cx="5001260" cy="101638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4251" t="0" r="-4251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939275" y="2213518"/>
            <a:ext cx="8820910" cy="5241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5"/>
              </a:lnSpc>
            </a:pPr>
            <a:r>
              <a:rPr lang="en-US" sz="4576">
                <a:solidFill>
                  <a:srgbClr val="9E6DF7"/>
                </a:solidFill>
                <a:latin typeface="Nunito Sans"/>
                <a:ea typeface="Nunito Sans"/>
                <a:cs typeface="Nunito Sans"/>
                <a:sym typeface="Nunito Sans"/>
              </a:rPr>
              <a:t>App designed to help immigrants and refugees integrate into American society by offering translation services, cultural food recommendations, mental health support, and language learning tools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5716250" y="-1033039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1787767" y="2213518"/>
            <a:ext cx="5471533" cy="585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7"/>
              </a:lnSpc>
            </a:pPr>
            <a:r>
              <a:rPr lang="en-US" sz="3639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Hi Lee!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188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6526112" y="284247"/>
            <a:ext cx="4605251" cy="9359021"/>
            <a:chOff x="0" y="0"/>
            <a:chExt cx="5001260" cy="101638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844" t="0" r="-844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152840" y="3557046"/>
            <a:ext cx="4328254" cy="3337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60"/>
              </a:lnSpc>
              <a:spcBef>
                <a:spcPct val="0"/>
              </a:spcBef>
            </a:pPr>
            <a:r>
              <a:rPr lang="en-US" sz="6400">
                <a:solidFill>
                  <a:srgbClr val="F8F8F8"/>
                </a:solidFill>
                <a:latin typeface="Nunito Sans"/>
                <a:ea typeface="Nunito Sans"/>
                <a:cs typeface="Nunito Sans"/>
                <a:sym typeface="Nunito Sans"/>
              </a:rPr>
              <a:t>Translator with Dialect Preferences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1810043" y="3952288"/>
            <a:ext cx="5701392" cy="2554833"/>
            <a:chOff x="0" y="0"/>
            <a:chExt cx="7601856" cy="340644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021617"/>
              <a:ext cx="7601856" cy="23848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3"/>
                </a:lnSpc>
                <a:spcBef>
                  <a:spcPct val="0"/>
                </a:spcBef>
              </a:pPr>
              <a:r>
                <a:rPr lang="en-US" sz="2573">
                  <a:solidFill>
                    <a:srgbClr val="F8F8F8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Incorporates local expressions and cultural nuances, ensuring translations are both linguistically accurate and culturally appropriate.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57150"/>
              <a:ext cx="7601856" cy="610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810043" y="1881218"/>
            <a:ext cx="5316643" cy="2382424"/>
            <a:chOff x="0" y="0"/>
            <a:chExt cx="7088857" cy="317656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958986"/>
              <a:ext cx="7088857" cy="22175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8F8F8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Unlike standard translation tools, Users can select specific dialects and regional variations for more accurate, culturally resonant translations.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47625"/>
              <a:ext cx="7088857" cy="5637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3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880083" y="-1402884"/>
            <a:ext cx="3374261" cy="337426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583636" y="7200900"/>
            <a:ext cx="3086100" cy="308610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32853" y="-514350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840338"/>
            <a:ext cx="6613499" cy="140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98"/>
              </a:lnSpc>
            </a:pPr>
            <a:r>
              <a:rPr lang="en-US" sz="8570">
                <a:solidFill>
                  <a:srgbClr val="521887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Taste Match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26920" y="2861998"/>
            <a:ext cx="7737125" cy="591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7917" indent="-383958" lvl="1">
              <a:lnSpc>
                <a:spcPts val="4730"/>
              </a:lnSpc>
              <a:buFont typeface="Arial"/>
              <a:buChar char="•"/>
            </a:pPr>
            <a:r>
              <a:rPr lang="en-US" sz="3556">
                <a:solidFill>
                  <a:srgbClr val="521887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Users can input a food item from their own culture or region, and the feature will provide results of similar-tasting dishes available in the USA</a:t>
            </a:r>
          </a:p>
          <a:p>
            <a:pPr algn="l" marL="767917" indent="-383958" lvl="1">
              <a:lnSpc>
                <a:spcPts val="4730"/>
              </a:lnSpc>
              <a:buFont typeface="Arial"/>
              <a:buChar char="•"/>
            </a:pPr>
            <a:r>
              <a:rPr lang="en-US" sz="3556">
                <a:solidFill>
                  <a:srgbClr val="521887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Along with the matched dishes, users will also receive recipes, allowing them to recreate the taste of home with locally available ingredients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023107" y="1186399"/>
            <a:ext cx="3894306" cy="7914203"/>
            <a:chOff x="0" y="0"/>
            <a:chExt cx="5001260" cy="101638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589" t="0" r="-589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443329" y="6005033"/>
            <a:ext cx="4281967" cy="428196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3413954" y="1186399"/>
            <a:ext cx="3845346" cy="7814704"/>
            <a:chOff x="0" y="0"/>
            <a:chExt cx="5001260" cy="1016381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-860" t="0" r="-860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01691" y="-856514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2364591" y="1028700"/>
            <a:ext cx="4894709" cy="9947272"/>
            <a:chOff x="0" y="0"/>
            <a:chExt cx="5001260" cy="101638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724" t="0" r="-724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235592" y="2471120"/>
            <a:ext cx="4894709" cy="9947272"/>
            <a:chOff x="0" y="0"/>
            <a:chExt cx="5001260" cy="101638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-46" t="0" r="-46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28700" y="811763"/>
            <a:ext cx="6162736" cy="1659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12"/>
              </a:lnSpc>
            </a:pPr>
            <a:r>
              <a:rPr lang="en-US" sz="10084">
                <a:solidFill>
                  <a:srgbClr val="521887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Chatbot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061932"/>
            <a:ext cx="7015879" cy="6196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2835" indent="-301418" lvl="1">
              <a:lnSpc>
                <a:spcPts val="3713"/>
              </a:lnSpc>
              <a:buFont typeface="Arial"/>
              <a:buChar char="•"/>
            </a:pPr>
            <a:r>
              <a:rPr lang="en-US" sz="2792">
                <a:solidFill>
                  <a:srgbClr val="521887"/>
                </a:solidFill>
                <a:latin typeface="Nunito Sans"/>
                <a:ea typeface="Nunito Sans"/>
                <a:cs typeface="Nunito Sans"/>
                <a:sym typeface="Nunito Sans"/>
              </a:rPr>
              <a:t>You can start a conversation or record your thoughts to begin the mental health assessment process in a comfortable and non-intrusive way.</a:t>
            </a:r>
          </a:p>
          <a:p>
            <a:pPr algn="l" marL="602835" indent="-301418" lvl="1">
              <a:lnSpc>
                <a:spcPts val="3713"/>
              </a:lnSpc>
              <a:buFont typeface="Arial"/>
              <a:buChar char="•"/>
            </a:pPr>
            <a:r>
              <a:rPr lang="en-US" sz="2792">
                <a:solidFill>
                  <a:srgbClr val="521887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Receive personalized mental health screenings, track your mood over time through a dashboard, and access resources like articles, videos, or connect with nearby users.</a:t>
            </a:r>
          </a:p>
          <a:p>
            <a:pPr algn="l" marL="602835" indent="-301418" lvl="1">
              <a:lnSpc>
                <a:spcPts val="3713"/>
              </a:lnSpc>
              <a:buFont typeface="Arial"/>
              <a:buChar char="•"/>
            </a:pPr>
            <a:r>
              <a:rPr lang="en-US" sz="2792">
                <a:solidFill>
                  <a:srgbClr val="521887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If necessary, get routed to a mental health professional for further support and guidance.</a:t>
            </a:r>
          </a:p>
          <a:p>
            <a:pPr algn="l">
              <a:lnSpc>
                <a:spcPts val="4942"/>
              </a:lnSpc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-1543050" y="8545845"/>
            <a:ext cx="3086100" cy="308610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40338"/>
            <a:ext cx="5237024" cy="140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98"/>
              </a:lnSpc>
            </a:pPr>
            <a:r>
              <a:rPr lang="en-US" sz="8570">
                <a:solidFill>
                  <a:srgbClr val="521887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Connect U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40991" y="2599352"/>
            <a:ext cx="7035482" cy="6197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4533" indent="-402267" lvl="1">
              <a:lnSpc>
                <a:spcPts val="4956"/>
              </a:lnSpc>
              <a:buFont typeface="Arial"/>
              <a:buChar char="•"/>
            </a:pPr>
            <a:r>
              <a:rPr lang="en-US" sz="3726">
                <a:solidFill>
                  <a:srgbClr val="521887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Connect U is an app that  helps culturally diverse groups connect and help each other.</a:t>
            </a:r>
          </a:p>
          <a:p>
            <a:pPr algn="l" marL="804533" indent="-402267" lvl="1">
              <a:lnSpc>
                <a:spcPts val="4956"/>
              </a:lnSpc>
              <a:buFont typeface="Arial"/>
              <a:buChar char="•"/>
            </a:pPr>
            <a:r>
              <a:rPr lang="en-US" sz="3726">
                <a:solidFill>
                  <a:srgbClr val="521887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It includes a community-driven Q&amp;A feature where users can ask questions and receive answers from others within their cultural groups, fostering better adaptation</a:t>
            </a:r>
          </a:p>
        </p:txBody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8375274" y="1028700"/>
            <a:ext cx="4159154" cy="8452439"/>
            <a:chOff x="0" y="0"/>
            <a:chExt cx="5001260" cy="101638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1131" t="0" r="-1131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543050" y="8545845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168629" y="-1044260"/>
            <a:ext cx="3086100" cy="30861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2899833" y="1028700"/>
            <a:ext cx="4159154" cy="8452439"/>
            <a:chOff x="0" y="0"/>
            <a:chExt cx="5001260" cy="1016381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-1403" t="0" r="-1403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00373" y="625965"/>
            <a:ext cx="3493714" cy="730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48"/>
              </a:lnSpc>
              <a:spcBef>
                <a:spcPct val="0"/>
              </a:spcBef>
            </a:pPr>
            <a:r>
              <a:rPr lang="en-US" sz="4248">
                <a:solidFill>
                  <a:srgbClr val="521887"/>
                </a:solidFill>
                <a:latin typeface="Nunito Sans"/>
                <a:ea typeface="Nunito Sans"/>
                <a:cs typeface="Nunito Sans"/>
                <a:sym typeface="Nunito Sans"/>
              </a:rPr>
              <a:t>LearnNest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761757" y="2370492"/>
            <a:ext cx="3773397" cy="7668485"/>
            <a:chOff x="0" y="0"/>
            <a:chExt cx="5001260" cy="101638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318" t="0" r="-318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664467" y="2618515"/>
            <a:ext cx="3529310" cy="7172439"/>
            <a:chOff x="0" y="0"/>
            <a:chExt cx="5001260" cy="101638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-589" t="0" r="-589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6611479" y="711690"/>
            <a:ext cx="3976663" cy="8081573"/>
            <a:chOff x="0" y="0"/>
            <a:chExt cx="5001260" cy="101638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724" t="0" r="-724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1433896" y="804158"/>
            <a:ext cx="6054312" cy="1045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6"/>
              </a:lnSpc>
            </a:pPr>
            <a:r>
              <a:rPr lang="en-US" sz="1983">
                <a:solidFill>
                  <a:srgbClr val="521887"/>
                </a:solidFill>
                <a:latin typeface="Nunito Sans"/>
                <a:ea typeface="Nunito Sans"/>
                <a:cs typeface="Nunito Sans"/>
                <a:sym typeface="Nunito Sans"/>
              </a:rPr>
              <a:t>An app for refugees and immigrants to learn English, </a:t>
            </a:r>
          </a:p>
          <a:p>
            <a:pPr algn="ctr">
              <a:lnSpc>
                <a:spcPts val="2776"/>
              </a:lnSpc>
              <a:spcBef>
                <a:spcPct val="0"/>
              </a:spcBef>
            </a:pPr>
            <a:r>
              <a:rPr lang="en-US" sz="1983">
                <a:solidFill>
                  <a:srgbClr val="521887"/>
                </a:solidFill>
                <a:latin typeface="Nunito Sans"/>
                <a:ea typeface="Nunito Sans"/>
                <a:cs typeface="Nunito Sans"/>
                <a:sym typeface="Nunito Sans"/>
              </a:rPr>
              <a:t>and mini-courses on self-care, mental health, and meditation to support overall well-being.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2364591" y="339728"/>
            <a:ext cx="4894709" cy="9947272"/>
            <a:chOff x="0" y="0"/>
            <a:chExt cx="5001260" cy="101638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0" t="-5353" r="0" b="-5353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881843" y="282578"/>
            <a:ext cx="6162736" cy="787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84"/>
              </a:lnSpc>
            </a:pPr>
            <a:r>
              <a:rPr lang="en-US" sz="4800">
                <a:solidFill>
                  <a:srgbClr val="521887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Tools &amp; Technologies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03399" y="1565404"/>
            <a:ext cx="7015879" cy="8523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2835" indent="-301418" lvl="1">
              <a:lnSpc>
                <a:spcPts val="3713"/>
              </a:lnSpc>
              <a:buFont typeface="Arial"/>
              <a:buChar char="•"/>
            </a:pPr>
            <a:r>
              <a:rPr lang="en-US" sz="2792">
                <a:solidFill>
                  <a:srgbClr val="521887"/>
                </a:solidFill>
                <a:latin typeface="Nunito Sans"/>
                <a:ea typeface="Nunito Sans"/>
                <a:cs typeface="Nunito Sans"/>
                <a:sym typeface="Nunito Sans"/>
              </a:rPr>
              <a:t>Our model employs a sequence-to-sequence architecture with a bidirectional LSTM encoder and an LSTM decoder, enhanced by an attention mechanism to focus on relevant parts of the input during decoding.</a:t>
            </a:r>
          </a:p>
          <a:p>
            <a:pPr algn="l" marL="602835" indent="-301418" lvl="1">
              <a:lnSpc>
                <a:spcPts val="3713"/>
              </a:lnSpc>
              <a:buFont typeface="Arial"/>
              <a:buChar char="•"/>
            </a:pPr>
            <a:r>
              <a:rPr lang="en-US" sz="2792">
                <a:solidFill>
                  <a:srgbClr val="521887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We utilize a custom AccumulatedModel class for gradient accumulation, enabling efficient training by updating the model's weights after processing multiple mini-batches.</a:t>
            </a:r>
          </a:p>
          <a:p>
            <a:pPr algn="l" marL="602835" indent="-301418" lvl="1">
              <a:lnSpc>
                <a:spcPts val="3713"/>
              </a:lnSpc>
              <a:buFont typeface="Arial"/>
              <a:buChar char="•"/>
            </a:pPr>
            <a:r>
              <a:rPr lang="en-US" sz="2792">
                <a:solidFill>
                  <a:srgbClr val="521887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We have carefully selected datasets to mirror real-world scenarios and requested access to documented therapist conversation datasets from a 2019 research study.</a:t>
            </a:r>
          </a:p>
          <a:p>
            <a:pPr algn="l">
              <a:lnSpc>
                <a:spcPts val="4942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-1543050" y="8545845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52430" y="366365"/>
            <a:ext cx="5773074" cy="1029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39"/>
              </a:lnSpc>
            </a:pPr>
            <a:r>
              <a:rPr lang="en-US" sz="6270">
                <a:solidFill>
                  <a:srgbClr val="521887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Implementation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52430" y="2264143"/>
            <a:ext cx="17520041" cy="3589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0"/>
              </a:lnSpc>
            </a:pPr>
            <a:r>
              <a:rPr lang="en-US" sz="3556">
                <a:solidFill>
                  <a:srgbClr val="521887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Mobile Framework: Flutter</a:t>
            </a:r>
          </a:p>
          <a:p>
            <a:pPr algn="l">
              <a:lnSpc>
                <a:spcPts val="4730"/>
              </a:lnSpc>
            </a:pPr>
            <a:r>
              <a:rPr lang="en-US" sz="3556">
                <a:solidFill>
                  <a:srgbClr val="521887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Backend Technology: Go</a:t>
            </a:r>
          </a:p>
          <a:p>
            <a:pPr algn="l">
              <a:lnSpc>
                <a:spcPts val="4730"/>
              </a:lnSpc>
            </a:pPr>
          </a:p>
          <a:p>
            <a:pPr algn="l">
              <a:lnSpc>
                <a:spcPts val="4730"/>
              </a:lnSpc>
            </a:pPr>
            <a:r>
              <a:rPr lang="en-US" sz="3556">
                <a:solidFill>
                  <a:srgbClr val="521887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Taste Match:</a:t>
            </a:r>
          </a:p>
          <a:p>
            <a:pPr algn="l" marL="767916" indent="-383958" lvl="1">
              <a:lnSpc>
                <a:spcPts val="4730"/>
              </a:lnSpc>
              <a:buFont typeface="Arial"/>
              <a:buChar char="•"/>
            </a:pPr>
            <a:r>
              <a:rPr lang="en-US" sz="3556">
                <a:solidFill>
                  <a:srgbClr val="521887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Tools &amp; Technologies</a:t>
            </a:r>
            <a:r>
              <a:rPr lang="en-US" sz="3556">
                <a:solidFill>
                  <a:srgbClr val="521887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: Bert, Spoonacular API, Tensorflow</a:t>
            </a:r>
          </a:p>
          <a:p>
            <a:pPr algn="l" marL="767916" indent="-383958" lvl="1">
              <a:lnSpc>
                <a:spcPts val="4730"/>
              </a:lnSpc>
              <a:buFont typeface="Arial"/>
              <a:buChar char="•"/>
            </a:pPr>
            <a:r>
              <a:rPr lang="en-US" sz="3556">
                <a:solidFill>
                  <a:srgbClr val="521887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Datasets: Food-101, Recipe1M.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52430" y="5938820"/>
            <a:ext cx="17520041" cy="4123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5"/>
              </a:lnSpc>
            </a:pPr>
            <a:r>
              <a:rPr lang="en-US" sz="3538">
                <a:solidFill>
                  <a:srgbClr val="521887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Connect U:</a:t>
            </a:r>
          </a:p>
          <a:p>
            <a:pPr algn="l" marL="763863" indent="-381932" lvl="1">
              <a:lnSpc>
                <a:spcPts val="4705"/>
              </a:lnSpc>
              <a:buFont typeface="Arial"/>
              <a:buChar char="•"/>
            </a:pPr>
            <a:r>
              <a:rPr lang="en-US" sz="3538">
                <a:solidFill>
                  <a:srgbClr val="521887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Tools &amp; </a:t>
            </a:r>
            <a:r>
              <a:rPr lang="en-US" sz="3538">
                <a:solidFill>
                  <a:srgbClr val="521887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Technologies: Bert, SpaCy, NLTK, Tensorflow, Elasticsearch</a:t>
            </a:r>
          </a:p>
          <a:p>
            <a:pPr algn="l">
              <a:lnSpc>
                <a:spcPts val="4705"/>
              </a:lnSpc>
            </a:pPr>
          </a:p>
          <a:p>
            <a:pPr algn="l">
              <a:lnSpc>
                <a:spcPts val="4705"/>
              </a:lnSpc>
            </a:pPr>
            <a:r>
              <a:rPr lang="en-US" sz="3538">
                <a:solidFill>
                  <a:srgbClr val="521887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Translator with Dialect Preferences:</a:t>
            </a:r>
          </a:p>
          <a:p>
            <a:pPr algn="l" marL="763863" indent="-381932" lvl="1">
              <a:lnSpc>
                <a:spcPts val="4705"/>
              </a:lnSpc>
              <a:buFont typeface="Arial"/>
              <a:buChar char="•"/>
            </a:pPr>
            <a:r>
              <a:rPr lang="en-US" sz="3538">
                <a:solidFill>
                  <a:srgbClr val="521887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Tools &amp; Technologies: TensorFlow,Google Translate API,Hugging Face Transformers,OpenNMT</a:t>
            </a:r>
          </a:p>
          <a:p>
            <a:pPr algn="l">
              <a:lnSpc>
                <a:spcPts val="4705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DAGSJvumkI8</dc:identifier>
  <dcterms:modified xsi:type="dcterms:W3CDTF">2011-08-01T06:04:30Z</dcterms:modified>
  <cp:revision>1</cp:revision>
  <dc:title>Purple App Phone Mockup Sales Marketing Presentation</dc:title>
</cp:coreProperties>
</file>